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ctr" defTabSz="6477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381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381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/>
      <a:tcStyle>
        <a:tcBdr/>
        <a:fill>
          <a:solidFill>
            <a:srgbClr val="F8F4E7"/>
          </a:solidFill>
        </a:fill>
      </a:tcStyle>
    </a:band2H>
    <a:firstCol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381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381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/>
      <a:tcStyle>
        <a:tcBdr/>
        <a:fill>
          <a:solidFill>
            <a:srgbClr val="EBE8EF"/>
          </a:solidFill>
        </a:fill>
      </a:tcStyle>
    </a:band2H>
    <a:firstCol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381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381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0070C0"/>
          </a:solidFill>
        </a:fill>
      </a:tcStyle>
    </a:band2H>
    <a:firstCol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0C0"/>
          </a:solidFill>
        </a:fill>
      </a:tcStyle>
    </a:lastRow>
    <a:fir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38100" cap="flat">
              <a:solidFill>
                <a:srgbClr val="0070C0"/>
              </a:solidFill>
              <a:prstDash val="solid"/>
              <a:round/>
            </a:ln>
          </a:top>
          <a:bottom>
            <a:ln w="127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0070C0"/>
        </a:fontRef>
        <a:srgbClr val="0070C0"/>
      </a:tcTxStyle>
      <a:tcStyle>
        <a:tcBdr>
          <a:left>
            <a:ln w="12700" cap="flat">
              <a:solidFill>
                <a:srgbClr val="0070C0"/>
              </a:solidFill>
              <a:prstDash val="solid"/>
              <a:round/>
            </a:ln>
          </a:left>
          <a:right>
            <a:ln w="12700" cap="flat">
              <a:solidFill>
                <a:srgbClr val="0070C0"/>
              </a:solidFill>
              <a:prstDash val="solid"/>
              <a:round/>
            </a:ln>
          </a:right>
          <a:top>
            <a:ln w="12700" cap="flat">
              <a:solidFill>
                <a:srgbClr val="0070C0"/>
              </a:solidFill>
              <a:prstDash val="solid"/>
              <a:round/>
            </a:ln>
          </a:top>
          <a:bottom>
            <a:ln w="38100" cap="flat">
              <a:solidFill>
                <a:srgbClr val="0070C0"/>
              </a:solidFill>
              <a:prstDash val="solid"/>
              <a:round/>
            </a:ln>
          </a:bottom>
          <a:insideH>
            <a:ln w="12700" cap="flat">
              <a:solidFill>
                <a:srgbClr val="0070C0"/>
              </a:solidFill>
              <a:prstDash val="solid"/>
              <a:round/>
            </a:ln>
          </a:insideH>
          <a:insideV>
            <a:ln w="12700" cap="flat">
              <a:solidFill>
                <a:srgbClr val="0070C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58" d="100"/>
          <a:sy n="58" d="100"/>
        </p:scale>
        <p:origin x="920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647700" latinLnBrk="0">
      <a:defRPr>
        <a:latin typeface="+mn-lt"/>
        <a:ea typeface="+mn-ea"/>
        <a:cs typeface="+mn-cs"/>
        <a:sym typeface="Helvetica Neue"/>
      </a:defRPr>
    </a:lvl1pPr>
    <a:lvl2pPr indent="228600" defTabSz="647700" latinLnBrk="0">
      <a:defRPr>
        <a:latin typeface="+mn-lt"/>
        <a:ea typeface="+mn-ea"/>
        <a:cs typeface="+mn-cs"/>
        <a:sym typeface="Helvetica Neue"/>
      </a:defRPr>
    </a:lvl2pPr>
    <a:lvl3pPr indent="457200" defTabSz="647700" latinLnBrk="0">
      <a:defRPr>
        <a:latin typeface="+mn-lt"/>
        <a:ea typeface="+mn-ea"/>
        <a:cs typeface="+mn-cs"/>
        <a:sym typeface="Helvetica Neue"/>
      </a:defRPr>
    </a:lvl3pPr>
    <a:lvl4pPr indent="685800" defTabSz="647700" latinLnBrk="0">
      <a:defRPr>
        <a:latin typeface="+mn-lt"/>
        <a:ea typeface="+mn-ea"/>
        <a:cs typeface="+mn-cs"/>
        <a:sym typeface="Helvetica Neue"/>
      </a:defRPr>
    </a:lvl4pPr>
    <a:lvl5pPr indent="914400" defTabSz="647700" latinLnBrk="0">
      <a:defRPr>
        <a:latin typeface="+mn-lt"/>
        <a:ea typeface="+mn-ea"/>
        <a:cs typeface="+mn-cs"/>
        <a:sym typeface="Helvetica Neue"/>
      </a:defRPr>
    </a:lvl5pPr>
    <a:lvl6pPr indent="1143000" defTabSz="647700" latinLnBrk="0">
      <a:defRPr>
        <a:latin typeface="+mn-lt"/>
        <a:ea typeface="+mn-ea"/>
        <a:cs typeface="+mn-cs"/>
        <a:sym typeface="Helvetica Neue"/>
      </a:defRPr>
    </a:lvl6pPr>
    <a:lvl7pPr indent="1371600" defTabSz="647700" latinLnBrk="0">
      <a:defRPr>
        <a:latin typeface="+mn-lt"/>
        <a:ea typeface="+mn-ea"/>
        <a:cs typeface="+mn-cs"/>
        <a:sym typeface="Helvetica Neue"/>
      </a:defRPr>
    </a:lvl7pPr>
    <a:lvl8pPr indent="1600200" defTabSz="647700" latinLnBrk="0">
      <a:defRPr>
        <a:latin typeface="+mn-lt"/>
        <a:ea typeface="+mn-ea"/>
        <a:cs typeface="+mn-cs"/>
        <a:sym typeface="Helvetica Neue"/>
      </a:defRPr>
    </a:lvl8pPr>
    <a:lvl9pPr indent="1828800" defTabSz="647700" latinLnBrk="0">
      <a:defRPr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2387598" y="6438900"/>
            <a:ext cx="19624335" cy="0"/>
          </a:xfrm>
          <a:prstGeom prst="line">
            <a:avLst/>
          </a:prstGeom>
          <a:ln w="38100">
            <a:solidFill>
              <a:srgbClr val="FFFB00"/>
            </a:solidFill>
            <a:miter lim="400000"/>
          </a:ln>
        </p:spPr>
        <p:txBody>
          <a:bodyPr lIns="68578" tIns="68578" rIns="68578" bIns="68578"/>
          <a:lstStyle/>
          <a:p>
            <a:pPr algn="l" defTabSz="685800">
              <a:defRPr sz="1800"/>
            </a:pPr>
            <a:endParaRPr/>
          </a:p>
        </p:txBody>
      </p:sp>
      <p:sp>
        <p:nvSpPr>
          <p:cNvPr id="13" name="Title Text"/>
          <p:cNvSpPr txBox="1">
            <a:spLocks noGrp="1"/>
          </p:cNvSpPr>
          <p:nvPr>
            <p:ph type="title"/>
          </p:nvPr>
        </p:nvSpPr>
        <p:spPr>
          <a:xfrm>
            <a:off x="2387598" y="2730499"/>
            <a:ext cx="19621504" cy="3581404"/>
          </a:xfrm>
          <a:prstGeom prst="rect">
            <a:avLst/>
          </a:prstGeom>
        </p:spPr>
        <p:txBody>
          <a:bodyPr anchor="b"/>
          <a:lstStyle>
            <a:lvl1pPr>
              <a:defRPr sz="14400"/>
            </a:lvl1pPr>
          </a:lstStyle>
          <a:p>
            <a:r>
              <a:t>Title Text</a:t>
            </a:r>
          </a:p>
        </p:txBody>
      </p:sp>
      <p:sp>
        <p:nvSpPr>
          <p:cNvPr id="1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387598" y="7912100"/>
            <a:ext cx="19621504" cy="4876804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0" algn="ctr" defTabSz="647730">
              <a:spcBef>
                <a:spcPts val="0"/>
              </a:spcBef>
              <a:buSzTx/>
              <a:buNone/>
            </a:lvl2pPr>
            <a:lvl3pPr marL="0" indent="0" algn="ctr" defTabSz="647730">
              <a:spcBef>
                <a:spcPts val="0"/>
              </a:spcBef>
              <a:buSzTx/>
              <a:buNone/>
            </a:lvl3pPr>
            <a:lvl4pPr marL="0" indent="0" algn="ctr" defTabSz="647730">
              <a:spcBef>
                <a:spcPts val="0"/>
              </a:spcBef>
              <a:buSzTx/>
              <a:buNone/>
            </a:lvl4pPr>
            <a:lvl5pPr marL="0" indent="0" algn="ctr" defTabSz="647730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3600"/>
              </a:spcBef>
              <a:buSzTx/>
              <a:buNone/>
            </a:lvl1pPr>
            <a:lvl2pPr marL="863600" indent="228600" defTabSz="647730">
              <a:spcBef>
                <a:spcPts val="0"/>
              </a:spcBef>
              <a:buSzTx/>
              <a:buNone/>
            </a:lvl2pPr>
            <a:lvl3pPr marL="990600" indent="457200" defTabSz="647730">
              <a:spcBef>
                <a:spcPts val="0"/>
              </a:spcBef>
              <a:buSzTx/>
              <a:buNone/>
            </a:lvl3pPr>
            <a:lvl4pPr marL="990600" indent="685800" defTabSz="647730">
              <a:spcBef>
                <a:spcPts val="0"/>
              </a:spcBef>
              <a:buSzTx/>
              <a:buNone/>
            </a:lvl4pPr>
            <a:lvl5pPr marL="990600" indent="914400" defTabSz="647730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(n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2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</a:lvl1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buSzTx/>
              <a:buNone/>
              <a:defRPr sz="7200"/>
            </a:lvl1pPr>
            <a:lvl2pPr marL="863600" indent="228600" defTabSz="647730">
              <a:spcBef>
                <a:spcPts val="0"/>
              </a:spcBef>
              <a:buSzTx/>
              <a:buNone/>
            </a:lvl2pPr>
            <a:lvl3pPr marL="990600" indent="457200" defTabSz="647730">
              <a:spcBef>
                <a:spcPts val="0"/>
              </a:spcBef>
              <a:buSzTx/>
              <a:buNone/>
            </a:lvl3pPr>
            <a:lvl4pPr marL="990600" indent="685800" defTabSz="647730">
              <a:spcBef>
                <a:spcPts val="0"/>
              </a:spcBef>
              <a:buSzTx/>
              <a:buNone/>
            </a:lvl4pPr>
            <a:lvl5pPr marL="990600" indent="914400" defTabSz="647730">
              <a:spcBef>
                <a:spcPts val="0"/>
              </a:spcBef>
              <a:buSzTx/>
              <a:buNone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2400"/>
              </a:spcBef>
              <a:buSzTx/>
              <a:buNone/>
            </a:lvl1pPr>
            <a:lvl2pPr marL="920750" indent="0" defTabSz="647730">
              <a:spcBef>
                <a:spcPts val="2400"/>
              </a:spcBef>
              <a:buSzTx/>
              <a:buNone/>
              <a:tabLst/>
              <a:defRPr sz="9200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990600" indent="457200" defTabSz="647730">
              <a:spcBef>
                <a:spcPts val="0"/>
              </a:spcBef>
              <a:buSzTx/>
              <a:buNone/>
            </a:lvl3pPr>
            <a:lvl4pPr marL="990600" indent="685800" defTabSz="647730">
              <a:spcBef>
                <a:spcPts val="0"/>
              </a:spcBef>
              <a:buSzTx/>
              <a:buNone/>
            </a:lvl4pPr>
            <a:lvl5pPr marL="990600" indent="914400" defTabSz="647730">
              <a:spcBef>
                <a:spcPts val="0"/>
              </a:spcBef>
              <a:buSzTx/>
              <a:buNone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ocabul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Body Level One…"/>
          <p:cNvSpPr txBox="1">
            <a:spLocks noGrp="1"/>
          </p:cNvSpPr>
          <p:nvPr>
            <p:ph type="body" idx="1"/>
          </p:nvPr>
        </p:nvSpPr>
        <p:spPr>
          <a:xfrm>
            <a:off x="1274307" y="3833826"/>
            <a:ext cx="21835385" cy="7596455"/>
          </a:xfrm>
          <a:prstGeom prst="rect">
            <a:avLst/>
          </a:prstGeom>
        </p:spPr>
        <p:txBody>
          <a:bodyPr anchor="ctr"/>
          <a:lstStyle>
            <a:lvl1pPr marL="0" indent="0" algn="ctr" defTabSz="685800">
              <a:spcBef>
                <a:spcPts val="0"/>
              </a:spcBef>
              <a:buSzTx/>
              <a:buNone/>
              <a:defRPr sz="14400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1130967" indent="-216567">
              <a:spcBef>
                <a:spcPts val="0"/>
              </a:spcBef>
              <a:defRPr sz="1800">
                <a:solidFill>
                  <a:srgbClr val="000000"/>
                </a:solidFill>
              </a:defRPr>
            </a:lvl2pPr>
            <a:lvl3pPr marL="2028991" indent="-225591">
              <a:spcBef>
                <a:spcPts val="0"/>
              </a:spcBef>
              <a:defRPr sz="1800">
                <a:solidFill>
                  <a:srgbClr val="000000"/>
                </a:solidFill>
              </a:defRPr>
            </a:lvl3pPr>
            <a:lvl4pPr marL="2753392" indent="-187992">
              <a:spcBef>
                <a:spcPts val="0"/>
              </a:spcBef>
              <a:defRPr sz="1800">
                <a:solidFill>
                  <a:srgbClr val="000000"/>
                </a:solidFill>
              </a:defRPr>
            </a:lvl4pPr>
            <a:lvl5pPr marL="3350794" indent="-150394">
              <a:spcBef>
                <a:spcPts val="0"/>
              </a:spcBef>
              <a:defRPr sz="1800">
                <a:solidFill>
                  <a:srgbClr val="00000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" name="Vocabulary"/>
          <p:cNvSpPr txBox="1"/>
          <p:nvPr/>
        </p:nvSpPr>
        <p:spPr>
          <a:xfrm>
            <a:off x="1219200" y="347518"/>
            <a:ext cx="21932899" cy="204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6200" tIns="76200" rIns="76200" bIns="76200" anchor="ctr">
            <a:normAutofit/>
          </a:bodyPr>
          <a:lstStyle>
            <a:lvl1pPr defTabSz="647730">
              <a:defRPr sz="8800">
                <a:solidFill>
                  <a:srgbClr val="FFFFFF"/>
                </a:solidFill>
              </a:defRPr>
            </a:lvl1pPr>
          </a:lstStyle>
          <a:p>
            <a:r>
              <a:t>Vocabulary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248581" y="12251335"/>
            <a:ext cx="453238" cy="461366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647700">
              <a:defRPr sz="2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31"/>
          <p:cNvSpPr/>
          <p:nvPr/>
        </p:nvSpPr>
        <p:spPr>
          <a:xfrm>
            <a:off x="2387599" y="2540000"/>
            <a:ext cx="19624334" cy="0"/>
          </a:xfrm>
          <a:prstGeom prst="line">
            <a:avLst/>
          </a:prstGeom>
          <a:ln w="25400">
            <a:solidFill>
              <a:srgbClr val="FFFB00"/>
            </a:solidFill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83" name="Title Text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 lIns="50800" tIns="50800" rIns="50800" bIns="50800"/>
          <a:lstStyle>
            <a:lvl1pPr defTabSz="647700">
              <a:defRPr sz="9800"/>
            </a:lvl1pPr>
          </a:lstStyle>
          <a:p>
            <a:r>
              <a:t>Title Text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4630400" y="11976100"/>
            <a:ext cx="5689600" cy="736601"/>
          </a:xfrm>
          <a:prstGeom prst="rect">
            <a:avLst/>
          </a:prstGeom>
        </p:spPr>
        <p:txBody>
          <a:bodyPr lIns="50800" tIns="50800" rIns="50800" bIns="50800" anchor="b"/>
          <a:lstStyle>
            <a:lvl1pPr algn="ctr" defTabSz="647700">
              <a:defRPr sz="2400"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1219198" y="2540000"/>
            <a:ext cx="21932902" cy="1"/>
          </a:xfrm>
          <a:prstGeom prst="line">
            <a:avLst/>
          </a:prstGeom>
          <a:ln w="38100">
            <a:solidFill>
              <a:srgbClr val="FFFB00"/>
            </a:solidFill>
            <a:miter lim="400000"/>
          </a:ln>
        </p:spPr>
        <p:txBody>
          <a:bodyPr lIns="68578" tIns="68578" rIns="68578" bIns="68578"/>
          <a:lstStyle/>
          <a:p>
            <a:pPr algn="l" defTabSz="685800">
              <a:defRPr sz="1800"/>
            </a:pPr>
            <a:endParaRPr/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899" cy="2044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6200" tIns="76200" rIns="76200" bIns="762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4" name="Body Level One…"/>
          <p:cNvSpPr txBox="1">
            <a:spLocks noGrp="1"/>
          </p:cNvSpPr>
          <p:nvPr>
            <p:ph type="body" idx="1"/>
          </p:nvPr>
        </p:nvSpPr>
        <p:spPr>
          <a:xfrm>
            <a:off x="1219200" y="3302001"/>
            <a:ext cx="21932899" cy="9643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76200" tIns="76200" rIns="76200" bIns="76200">
            <a:normAutofit/>
          </a:bodyPr>
          <a:lstStyle>
            <a:lvl2pPr marL="2311400" indent="-914400" defTabSz="685800">
              <a:spcBef>
                <a:spcPts val="3000"/>
              </a:spcBef>
              <a:defRPr sz="7200"/>
            </a:lvl2pPr>
            <a:lvl3pPr marL="4147550" indent="-1353550" defTabSz="685800">
              <a:spcBef>
                <a:spcPts val="1200"/>
              </a:spcBef>
              <a:defRPr sz="7200"/>
            </a:lvl3pPr>
            <a:lvl4pPr marL="5699957" indent="-1127957" defTabSz="685800">
              <a:spcBef>
                <a:spcPts val="1200"/>
              </a:spcBef>
              <a:defRPr sz="7200"/>
            </a:lvl4pPr>
            <a:lvl5pPr marL="6998366" indent="-902366" defTabSz="685800">
              <a:spcBef>
                <a:spcPts val="1200"/>
              </a:spcBef>
              <a:defRPr sz="7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7475201" y="12507621"/>
            <a:ext cx="404061" cy="410158"/>
          </a:xfrm>
          <a:prstGeom prst="rect">
            <a:avLst/>
          </a:prstGeom>
          <a:ln w="12700">
            <a:miter lim="400000"/>
          </a:ln>
        </p:spPr>
        <p:txBody>
          <a:bodyPr wrap="none" lIns="68578" tIns="68578" rIns="68578" bIns="68578" anchor="ctr">
            <a:spAutoFit/>
          </a:bodyPr>
          <a:lstStyle>
            <a:lvl1pPr algn="l" defTabSz="685800"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ransition spd="med"/>
  <p:txStyles>
    <p:titleStyle>
      <a:lvl1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64773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914400" marR="0" indent="-914400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973176" marR="0" indent="-1058776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2906292" marR="0" indent="-1102892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3484476" marR="0" indent="-919076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935662" marR="0" indent="-735262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5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2787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3168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3549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3930314" marR="0" indent="-882314" algn="l" defTabSz="647730" latinLnBrk="0">
        <a:lnSpc>
          <a:spcPct val="100000"/>
        </a:lnSpc>
        <a:spcBef>
          <a:spcPts val="4200"/>
        </a:spcBef>
        <a:spcAft>
          <a:spcPts val="0"/>
        </a:spcAft>
        <a:buClrTx/>
        <a:buSzPct val="100000"/>
        <a:buFontTx/>
        <a:buChar char="•"/>
        <a:tabLst/>
        <a:defRPr sz="88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6858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1"/>
          <p:cNvSpPr txBox="1">
            <a:spLocks noGrp="1"/>
          </p:cNvSpPr>
          <p:nvPr>
            <p:ph type="ctrTitle"/>
          </p:nvPr>
        </p:nvSpPr>
        <p:spPr>
          <a:xfrm>
            <a:off x="2387600" y="2730500"/>
            <a:ext cx="19621500" cy="3581400"/>
          </a:xfrm>
          <a:prstGeom prst="rect">
            <a:avLst/>
          </a:prstGeom>
        </p:spPr>
        <p:txBody>
          <a:bodyPr/>
          <a:lstStyle/>
          <a:p>
            <a:r>
              <a:t>Phrases and Clauses</a:t>
            </a:r>
          </a:p>
        </p:txBody>
      </p:sp>
      <p:sp>
        <p:nvSpPr>
          <p:cNvPr id="103" name="Text Placeholder 2"/>
          <p:cNvSpPr txBox="1">
            <a:spLocks noGrp="1"/>
          </p:cNvSpPr>
          <p:nvPr>
            <p:ph type="subTitle" sz="half" idx="1"/>
          </p:nvPr>
        </p:nvSpPr>
        <p:spPr>
          <a:xfrm>
            <a:off x="2387600" y="7912100"/>
            <a:ext cx="19621500" cy="4876800"/>
          </a:xfrm>
          <a:prstGeom prst="rect">
            <a:avLst/>
          </a:prstGeom>
        </p:spPr>
        <p:txBody>
          <a:bodyPr/>
          <a:lstStyle/>
          <a:p>
            <a:r>
              <a:t>Why Study Now?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Noun Phrases: Genitive</a:t>
            </a:r>
          </a:p>
        </p:txBody>
      </p:sp>
      <p:sp>
        <p:nvSpPr>
          <p:cNvPr id="130" name="Text Placeholder 2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Tim 1:2</a:t>
            </a:r>
          </a:p>
          <a:p>
            <a:pPr lvl="1">
              <a:spcBef>
                <a:spcPts val="3000"/>
              </a:spcBef>
            </a:pPr>
            <a:r>
              <a:t>“Grace, mercy, peace </a:t>
            </a:r>
            <a:endParaRPr sz="7200"/>
          </a:p>
          <a:p>
            <a:pPr lvl="1">
              <a:spcBef>
                <a:spcPts val="3000"/>
              </a:spcBef>
              <a:tabLst>
                <a:tab pos="2641600" algn="l"/>
                <a:tab pos="6197600" algn="l"/>
              </a:tabLst>
            </a:pPr>
            <a:r>
              <a:t>	from 	God the Father and </a:t>
            </a:r>
            <a:endParaRPr sz="7200"/>
          </a:p>
          <a:p>
            <a:pPr lvl="1">
              <a:spcBef>
                <a:spcPts val="3000"/>
              </a:spcBef>
              <a:tabLst>
                <a:tab pos="2641600" algn="l"/>
                <a:tab pos="6197600" algn="l"/>
              </a:tabLst>
            </a:pPr>
            <a:r>
              <a:t>		Christ Jesus </a:t>
            </a:r>
            <a:endParaRPr sz="7200"/>
          </a:p>
          <a:p>
            <a:pPr lvl="1">
              <a:spcBef>
                <a:spcPts val="3000"/>
              </a:spcBef>
              <a:tabLst>
                <a:tab pos="2273300" algn="l"/>
                <a:tab pos="7848600" algn="l"/>
              </a:tabLst>
            </a:pPr>
            <a:r>
              <a:t>		</a:t>
            </a:r>
            <a:r>
              <a:rPr>
                <a:solidFill>
                  <a:srgbClr val="FFFF00"/>
                </a:solidFill>
              </a:rPr>
              <a:t>our Lord</a:t>
            </a:r>
            <a:r>
              <a:t>.”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2" name="Table 3"/>
          <p:cNvGraphicFramePr/>
          <p:nvPr/>
        </p:nvGraphicFramePr>
        <p:xfrm>
          <a:off x="5661551" y="2879437"/>
          <a:ext cx="13060895" cy="1033932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742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39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395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nom sg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ὅς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ἥ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ὅ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gen sg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οὗ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ἧς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οὗ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 sg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ᾧ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ᾗ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ᾧ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acc sg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ὅν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ἥν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ὅ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224">
                <a:tc>
                  <a:txBody>
                    <a:bodyPr/>
                    <a:lstStyle/>
                    <a:p>
                      <a:pPr defTabSz="647700">
                        <a:def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miter lim="400000"/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>
                        <a:defRPr sz="10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>
                        <a:defRPr sz="10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miter lim="400000"/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>
                        <a:defRPr sz="10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</a:txBody>
                  <a:tcPr marL="45720" marR="45720" anchor="ctr" horzOverflow="overflow">
                    <a:lnL w="12700">
                      <a:miter lim="400000"/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nom pl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αἵ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ἅ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gen pl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ὧν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ὧν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ὧν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dat pl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οἷς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αἷς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οἷς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189262">
                <a:tc>
                  <a:txBody>
                    <a:bodyPr/>
                    <a:lstStyle/>
                    <a:p>
                      <a:pPr defTabSz="647700"/>
                      <a:r>
                        <a:rPr sz="48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acc pl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οὕς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ἅς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7700"/>
                      <a:r>
                        <a:rPr sz="7200">
                          <a:solidFill>
                            <a:srgbClr val="FFFFFF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ἅ</a:t>
                      </a:r>
                    </a:p>
                  </a:txBody>
                  <a:tcPr marL="45720" marR="45720" anchor="ctr" horzOverflow="overflow">
                    <a:lnL w="12700">
                      <a:solidFill>
                        <a:srgbClr val="DCDEE0"/>
                      </a:solidFill>
                    </a:lnL>
                    <a:lnR w="12700">
                      <a:solidFill>
                        <a:srgbClr val="DCDEE0"/>
                      </a:solidFill>
                    </a:lnR>
                    <a:lnT w="12700">
                      <a:solidFill>
                        <a:srgbClr val="DCDEE0"/>
                      </a:solidFill>
                    </a:lnT>
                    <a:lnB w="12700">
                      <a:solidFill>
                        <a:srgbClr val="DCDEE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3" name="Title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Greek Relative Pronoun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Form of the Greek Relative Pronoun</a:t>
            </a:r>
          </a:p>
        </p:txBody>
      </p:sp>
      <p:sp>
        <p:nvSpPr>
          <p:cNvPr id="136" name="Text Placeholder 2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Gender and number by antecedent</a:t>
            </a:r>
          </a:p>
          <a:p>
            <a:r>
              <a:t>Case by function inside clause</a:t>
            </a:r>
          </a:p>
          <a:p>
            <a:r>
              <a:t>Linkage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Relative Clause: Adjectival</a:t>
            </a:r>
          </a:p>
        </p:txBody>
      </p:sp>
      <p:sp>
        <p:nvSpPr>
          <p:cNvPr id="139" name="Text Placeholder 5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Acts 4:10</a:t>
            </a:r>
          </a:p>
          <a:p>
            <a:pPr lvl="1">
              <a:spcBef>
                <a:spcPts val="3000"/>
              </a:spcBef>
            </a:pPr>
            <a:r>
              <a:t>“By the name of Jesus Christ of Nazareth, </a:t>
            </a:r>
            <a:r>
              <a:rPr>
                <a:solidFill>
                  <a:srgbClr val="FFFF00"/>
                </a:solidFill>
              </a:rPr>
              <a:t>whom</a:t>
            </a:r>
            <a:r>
              <a:t> (ὃν) you crucified, </a:t>
            </a:r>
            <a:r>
              <a:rPr>
                <a:solidFill>
                  <a:srgbClr val="FFFF00"/>
                </a:solidFill>
              </a:rPr>
              <a:t>whom </a:t>
            </a:r>
            <a:r>
              <a:t>(ὃν) God raised from the dead, by him this man is standing before you healthy.”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62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2"/>
          </a:xfrm>
          <a:prstGeom prst="rect">
            <a:avLst/>
          </a:prstGeom>
        </p:spPr>
        <p:txBody>
          <a:bodyPr/>
          <a:lstStyle/>
          <a:p>
            <a:r>
              <a:t>Relative Clause: Substantival</a:t>
            </a:r>
          </a:p>
        </p:txBody>
      </p:sp>
      <p:sp>
        <p:nvSpPr>
          <p:cNvPr id="142" name="Shape 6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Matt 10:38</a:t>
            </a:r>
          </a:p>
          <a:p>
            <a:pPr lvl="1"/>
            <a:r>
              <a:t>“</a:t>
            </a:r>
            <a:r>
              <a:rPr>
                <a:solidFill>
                  <a:srgbClr val="FFFF54"/>
                </a:solidFill>
              </a:rPr>
              <a:t>Whoever (ὃς) does not take up his cross and follow me</a:t>
            </a:r>
            <a:r>
              <a:t> is not worthy of me.”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7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Phrasing</a:t>
            </a:r>
          </a:p>
        </p:txBody>
      </p:sp>
      <p:sp>
        <p:nvSpPr>
          <p:cNvPr id="145" name="Shape 14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Eph 6:17</a:t>
            </a:r>
          </a:p>
          <a:p>
            <a:pPr lvl="1"/>
            <a:r>
              <a:t>“Take the helmet of salvation, and the sword of the Spirit, </a:t>
            </a:r>
            <a:r>
              <a:rPr>
                <a:solidFill>
                  <a:srgbClr val="FFFF00"/>
                </a:solidFill>
              </a:rPr>
              <a:t>which</a:t>
            </a:r>
            <a:r>
              <a:t> (ὅ) is the word of God.”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53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Phrasing</a:t>
            </a:r>
          </a:p>
        </p:txBody>
      </p:sp>
      <p:sp>
        <p:nvSpPr>
          <p:cNvPr id="148" name="Shape 15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tabLst>
                <a:tab pos="2971800" algn="l"/>
              </a:tabLst>
            </a:pPr>
            <a:r>
              <a:t>Take 	the helmet of salvation, </a:t>
            </a:r>
          </a:p>
          <a:p>
            <a:pPr>
              <a:tabLst>
                <a:tab pos="3822700" algn="l"/>
              </a:tabLst>
            </a:pPr>
            <a:r>
              <a:t>	and </a:t>
            </a:r>
          </a:p>
          <a:p>
            <a:pPr>
              <a:tabLst>
                <a:tab pos="2971800" algn="l"/>
              </a:tabLst>
            </a:pPr>
            <a:r>
              <a:t>	the sword of the Spirit, </a:t>
            </a:r>
          </a:p>
          <a:p>
            <a:pPr marL="0" lvl="1" indent="0">
              <a:tabLst>
                <a:tab pos="12420600" algn="l"/>
              </a:tabLst>
              <a:defRPr sz="8800">
                <a:latin typeface="+mn-lt"/>
                <a:ea typeface="+mn-ea"/>
                <a:cs typeface="+mn-cs"/>
                <a:sym typeface="Helvetica Neue"/>
              </a:defRPr>
            </a:pPr>
            <a:r>
              <a:t>	</a:t>
            </a:r>
            <a:r>
              <a:rPr>
                <a:solidFill>
                  <a:srgbClr val="FFFF00"/>
                </a:solidFill>
              </a:rPr>
              <a:t>which is the word </a:t>
            </a:r>
            <a:br>
              <a:rPr>
                <a:solidFill>
                  <a:srgbClr val="FFFF00"/>
                </a:solidFill>
              </a:rPr>
            </a:br>
            <a:r>
              <a:rPr>
                <a:solidFill>
                  <a:srgbClr val="FFFF00"/>
                </a:solidFill>
              </a:rPr>
              <a:t>	of God.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Replace with Antecedent</a:t>
            </a:r>
          </a:p>
        </p:txBody>
      </p:sp>
      <p:sp>
        <p:nvSpPr>
          <p:cNvPr id="151" name="Text Placeholder 3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Col 1:15</a:t>
            </a:r>
          </a:p>
          <a:p>
            <a:pPr lvl="1">
              <a:spcBef>
                <a:spcPts val="3000"/>
              </a:spcBef>
            </a:pPr>
            <a:r>
              <a:t>“The </a:t>
            </a:r>
            <a:r>
              <a:rPr>
                <a:solidFill>
                  <a:srgbClr val="FFFF00"/>
                </a:solidFill>
              </a:rPr>
              <a:t>Son</a:t>
            </a:r>
            <a:r>
              <a:t> (ὅς) is the image of the invisible God, the firstborn over all creation” (NIV).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6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Long Sentences</a:t>
            </a:r>
          </a:p>
        </p:txBody>
      </p:sp>
      <p:sp>
        <p:nvSpPr>
          <p:cNvPr id="154" name="Shape 67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Heb 5:7</a:t>
            </a:r>
          </a:p>
          <a:p>
            <a:pPr lvl="1"/>
            <a:r>
              <a:t>“In the days of his flesh, </a:t>
            </a:r>
            <a:r>
              <a:rPr>
                <a:solidFill>
                  <a:srgbClr val="FFFF54"/>
                </a:solidFill>
              </a:rPr>
              <a:t>Jesus</a:t>
            </a:r>
            <a:r>
              <a:t> (ὅς) offered up prayers and supplications.”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62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2"/>
          </a:xfrm>
          <a:prstGeom prst="rect">
            <a:avLst/>
          </a:prstGeom>
        </p:spPr>
        <p:txBody>
          <a:bodyPr/>
          <a:lstStyle/>
          <a:p>
            <a:r>
              <a:t>Importance</a:t>
            </a:r>
          </a:p>
        </p:txBody>
      </p:sp>
      <p:sp>
        <p:nvSpPr>
          <p:cNvPr id="157" name="Shape 6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Matt 1:23</a:t>
            </a:r>
          </a:p>
          <a:p>
            <a:pPr lvl="1"/>
            <a:r>
              <a:t>“They will call </a:t>
            </a:r>
            <a:r>
              <a:rPr sz="1100"/>
              <a:t> </a:t>
            </a:r>
            <a:r>
              <a:t>his name (ὄνομα) ‘Emmanuel’ (Ἐμμανουήλ), which (</a:t>
            </a:r>
            <a:r>
              <a:rPr>
                <a:solidFill>
                  <a:srgbClr val="FFFF54"/>
                </a:solidFill>
              </a:rPr>
              <a:t>ὅ</a:t>
            </a:r>
            <a:r>
              <a:t>) is translated ‘God is with us.’”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1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Dependent/Independent</a:t>
            </a:r>
          </a:p>
        </p:txBody>
      </p:sp>
      <p:sp>
        <p:nvSpPr>
          <p:cNvPr id="106" name="Shape 1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Rom 10:9</a:t>
            </a:r>
          </a:p>
          <a:p>
            <a:pPr lvl="1"/>
            <a:r>
              <a:t>“</a:t>
            </a:r>
            <a:r>
              <a:rPr>
                <a:solidFill>
                  <a:srgbClr val="FFFF54"/>
                </a:solidFill>
              </a:rPr>
              <a:t>If you confess with your mouth that Jesus is Lord</a:t>
            </a:r>
            <a:r>
              <a:t> and </a:t>
            </a:r>
            <a:r>
              <a:rPr>
                <a:solidFill>
                  <a:srgbClr val="FFFF54"/>
                </a:solidFill>
              </a:rPr>
              <a:t>believe in your heart that God raised him from the dead</a:t>
            </a:r>
            <a:r>
              <a:t>, you will be saved.”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6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Subject and Predicate</a:t>
            </a:r>
          </a:p>
        </p:txBody>
      </p:sp>
      <p:sp>
        <p:nvSpPr>
          <p:cNvPr id="160" name="Shape 67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6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Types of sentences</a:t>
            </a:r>
          </a:p>
        </p:txBody>
      </p:sp>
      <p:sp>
        <p:nvSpPr>
          <p:cNvPr id="163" name="Shape 67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Simple</a:t>
            </a:r>
          </a:p>
          <a:p>
            <a:r>
              <a:t>Compound</a:t>
            </a:r>
          </a:p>
          <a:p>
            <a:r>
              <a:t>Complex</a:t>
            </a:r>
          </a:p>
          <a:p>
            <a:r>
              <a:t>Compound–complex</a:t>
            </a:r>
          </a:p>
          <a:p>
            <a:r>
              <a:t>Hypotactic / paratactic</a:t>
            </a: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28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Dependent/Independent</a:t>
            </a:r>
          </a:p>
        </p:txBody>
      </p:sp>
      <p:sp>
        <p:nvSpPr>
          <p:cNvPr id="166" name="Shape 12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lnSpc>
                <a:spcPct val="130000"/>
              </a:lnSpc>
              <a:defRPr sz="7400"/>
            </a:lvl1pPr>
          </a:lstStyle>
          <a:p>
            <a:r>
              <a:t>Go therefore and make disciples of all nations, baptizing them in the name of the Father and of the Son and of the Holy Spirit, teaching them to observe all that I have commanded you.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34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Dependent/Independent</a:t>
            </a:r>
          </a:p>
        </p:txBody>
      </p:sp>
      <p:sp>
        <p:nvSpPr>
          <p:cNvPr id="169" name="Shape 13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616077" indent="-616077" defTabSz="634775">
              <a:lnSpc>
                <a:spcPts val="11300"/>
              </a:lnSpc>
              <a:spcBef>
                <a:spcPts val="2300"/>
              </a:spcBef>
              <a:defRPr sz="7056">
                <a:solidFill>
                  <a:srgbClr val="FFFB00"/>
                </a:solidFill>
              </a:defRPr>
            </a:pPr>
            <a:r>
              <a:t>Go</a:t>
            </a:r>
            <a:r>
              <a:rPr>
                <a:solidFill>
                  <a:srgbClr val="EBEBEB"/>
                </a:solidFill>
              </a:rPr>
              <a:t> therefore and </a:t>
            </a:r>
          </a:p>
          <a:p>
            <a:pPr marL="616077" indent="-616077" defTabSz="672084">
              <a:lnSpc>
                <a:spcPts val="11300"/>
              </a:lnSpc>
              <a:spcBef>
                <a:spcPts val="2300"/>
              </a:spcBef>
              <a:defRPr sz="7252">
                <a:solidFill>
                  <a:srgbClr val="EBEBEB"/>
                </a:solidFill>
              </a:defRPr>
            </a:pPr>
            <a:r>
              <a:t>make disciples of all nations, </a:t>
            </a:r>
            <a:endParaRPr>
              <a:solidFill>
                <a:srgbClr val="FFFB00"/>
              </a:solidFill>
            </a:endParaRPr>
          </a:p>
          <a:p>
            <a:pPr marL="616077" indent="-616077" defTabSz="672084">
              <a:lnSpc>
                <a:spcPts val="11300"/>
              </a:lnSpc>
              <a:spcBef>
                <a:spcPts val="2300"/>
              </a:spcBef>
              <a:defRPr sz="7252">
                <a:solidFill>
                  <a:srgbClr val="FFFB00"/>
                </a:solidFill>
              </a:defRPr>
            </a:pPr>
            <a:r>
              <a:t>baptizing</a:t>
            </a:r>
            <a:r>
              <a:rPr>
                <a:solidFill>
                  <a:srgbClr val="EBEBEB"/>
                </a:solidFill>
              </a:rPr>
              <a:t> them in the name of the Father and of the Son and of the Holy Spirit, </a:t>
            </a:r>
          </a:p>
          <a:p>
            <a:pPr marL="616077" indent="-616077" defTabSz="672084">
              <a:lnSpc>
                <a:spcPts val="11300"/>
              </a:lnSpc>
              <a:spcBef>
                <a:spcPts val="2300"/>
              </a:spcBef>
              <a:defRPr sz="7252">
                <a:solidFill>
                  <a:srgbClr val="FFFB00"/>
                </a:solidFill>
              </a:defRPr>
            </a:pPr>
            <a:r>
              <a:t>teaching</a:t>
            </a:r>
            <a:r>
              <a:rPr>
                <a:solidFill>
                  <a:srgbClr val="EBEBEB"/>
                </a:solidFill>
              </a:rPr>
              <a:t> them to observe all that I have commanded you.</a:t>
            </a: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66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Dependent/Independent</a:t>
            </a:r>
          </a:p>
        </p:txBody>
      </p:sp>
      <p:sp>
        <p:nvSpPr>
          <p:cNvPr id="172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</a:tabLst>
              <a:defRPr sz="4000">
                <a:solidFill>
                  <a:srgbClr val="EBEBEB"/>
                </a:solidFill>
              </a:defRPr>
            </a:pPr>
            <a:r>
              <a:t>	</a:t>
            </a:r>
            <a:r>
              <a:rPr sz="6000"/>
              <a:t>Go therefore and </a:t>
            </a:r>
          </a:p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</a:tabLst>
              <a:defRPr sz="6000">
                <a:solidFill>
                  <a:srgbClr val="FFFB00"/>
                </a:solidFill>
              </a:defRPr>
            </a:pPr>
            <a:r>
              <a:t>make disciples</a:t>
            </a:r>
            <a:r>
              <a:rPr>
                <a:solidFill>
                  <a:srgbClr val="EBEBEB"/>
                </a:solidFill>
              </a:rPr>
              <a:t> of all nations, </a:t>
            </a:r>
            <a:endParaRPr sz="4000">
              <a:solidFill>
                <a:srgbClr val="EBEBEB"/>
              </a:solidFill>
            </a:endParaRPr>
          </a:p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  <a:tab pos="11176000" algn="l"/>
              </a:tabLst>
              <a:defRPr sz="6000">
                <a:solidFill>
                  <a:srgbClr val="EBEBEB"/>
                </a:solidFill>
              </a:defRPr>
            </a:pPr>
            <a:r>
              <a:t>	baptizing them in the name 	of the Father </a:t>
            </a:r>
            <a:endParaRPr sz="4000"/>
          </a:p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  <a:tab pos="11176000" algn="l"/>
              </a:tabLst>
              <a:defRPr sz="6000">
                <a:solidFill>
                  <a:srgbClr val="EBEBEB"/>
                </a:solidFill>
              </a:defRPr>
            </a:pPr>
            <a:r>
              <a:t>		and of the Son </a:t>
            </a:r>
            <a:endParaRPr sz="4000"/>
          </a:p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  <a:tab pos="11176000" algn="l"/>
              </a:tabLst>
              <a:defRPr sz="6000">
                <a:solidFill>
                  <a:srgbClr val="EBEBEB"/>
                </a:solidFill>
              </a:defRPr>
            </a:pPr>
            <a:r>
              <a:t>		and of the Holy Spirit, </a:t>
            </a:r>
            <a:endParaRPr sz="4000"/>
          </a:p>
          <a:p>
            <a:pPr marL="0" indent="0" defTabSz="685800">
              <a:lnSpc>
                <a:spcPct val="150000"/>
              </a:lnSpc>
              <a:spcBef>
                <a:spcPts val="0"/>
              </a:spcBef>
              <a:buSzTx/>
              <a:buNone/>
              <a:tabLst>
                <a:tab pos="1066800" algn="l"/>
              </a:tabLst>
              <a:defRPr sz="6000">
                <a:solidFill>
                  <a:srgbClr val="EBEBEB"/>
                </a:solidFill>
              </a:defRPr>
            </a:pPr>
            <a:r>
              <a:t>	teaching them to observe all that I have commanded you.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εἰ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ἄν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ἐάν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τότε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ἤ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10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Phrase</a:t>
            </a:r>
          </a:p>
        </p:txBody>
      </p:sp>
      <p:sp>
        <p:nvSpPr>
          <p:cNvPr id="109" name="Shape 11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dependent construction that does not include a subject or verb</a:t>
            </a:r>
          </a:p>
          <a:p>
            <a:pPr lvl="1"/>
            <a:r>
              <a:t>“My German shepherd jumped </a:t>
            </a:r>
            <a:r>
              <a:rPr>
                <a:solidFill>
                  <a:srgbClr val="FFFF54"/>
                </a:solidFill>
              </a:rPr>
              <a:t>into the car</a:t>
            </a:r>
            <a:r>
              <a:t>.”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τε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μέν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καθώς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οὕτως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6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ὅς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4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Clause</a:t>
            </a:r>
          </a:p>
        </p:txBody>
      </p:sp>
      <p:sp>
        <p:nvSpPr>
          <p:cNvPr id="112" name="Shape 1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 dependent construction that includes a verb and its subject</a:t>
            </a:r>
          </a:p>
          <a:p>
            <a:pPr lvl="1"/>
            <a:endParaRPr/>
          </a:p>
          <a:p>
            <a:pPr lvl="1"/>
            <a:r>
              <a:t>“My German shepherd, </a:t>
            </a:r>
            <a:r>
              <a:rPr>
                <a:solidFill>
                  <a:srgbClr val="FFFF54"/>
                </a:solidFill>
              </a:rPr>
              <a:t>whom I love</a:t>
            </a:r>
            <a:r>
              <a:t>, jumped into the car.”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4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Relative Pronoun</a:t>
            </a:r>
          </a:p>
        </p:txBody>
      </p:sp>
      <p:sp>
        <p:nvSpPr>
          <p:cNvPr id="115" name="Shape 14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Noun substitute</a:t>
            </a:r>
          </a:p>
          <a:p>
            <a:pPr lvl="1"/>
            <a:r>
              <a:t>“Who(m)”</a:t>
            </a:r>
          </a:p>
          <a:p>
            <a:pPr lvl="1"/>
            <a:r>
              <a:t>“Whoever”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4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Antecedent</a:t>
            </a:r>
          </a:p>
        </p:txBody>
      </p:sp>
      <p:sp>
        <p:nvSpPr>
          <p:cNvPr id="118" name="Shape 142"/>
          <p:cNvSpPr txBox="1">
            <a:spLocks noGrp="1"/>
          </p:cNvSpPr>
          <p:nvPr>
            <p:ph type="body" idx="1"/>
          </p:nvPr>
        </p:nvSpPr>
        <p:spPr>
          <a:xfrm>
            <a:off x="1219200" y="4566603"/>
            <a:ext cx="21932899" cy="8378743"/>
          </a:xfrm>
          <a:prstGeom prst="rect">
            <a:avLst/>
          </a:prstGeom>
        </p:spPr>
        <p:txBody>
          <a:bodyPr/>
          <a:lstStyle/>
          <a:p>
            <a:pPr lvl="1" indent="0"/>
            <a:r>
              <a:t>“Bill went to the store, </a:t>
            </a:r>
            <a:r>
              <a:rPr>
                <a:solidFill>
                  <a:srgbClr val="FFFF54"/>
                </a:solidFill>
              </a:rPr>
              <a:t>which</a:t>
            </a:r>
            <a:r>
              <a:t> is around the corner.”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4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Relative Clause</a:t>
            </a:r>
          </a:p>
        </p:txBody>
      </p:sp>
      <p:sp>
        <p:nvSpPr>
          <p:cNvPr id="121" name="Shape 142"/>
          <p:cNvSpPr txBox="1">
            <a:spLocks noGrp="1"/>
          </p:cNvSpPr>
          <p:nvPr>
            <p:ph type="body" idx="1"/>
          </p:nvPr>
        </p:nvSpPr>
        <p:spPr>
          <a:xfrm>
            <a:off x="1219200" y="4651974"/>
            <a:ext cx="21932899" cy="8293372"/>
          </a:xfrm>
          <a:prstGeom prst="rect">
            <a:avLst/>
          </a:prstGeom>
        </p:spPr>
        <p:txBody>
          <a:bodyPr/>
          <a:lstStyle/>
          <a:p>
            <a:pPr lvl="1" indent="0"/>
            <a:r>
              <a:t>“Give the prize to </a:t>
            </a:r>
            <a:r>
              <a:rPr>
                <a:solidFill>
                  <a:srgbClr val="FFFF54"/>
                </a:solidFill>
              </a:rPr>
              <a:t>whoever wins the race</a:t>
            </a:r>
            <a:r>
              <a:t>.”</a:t>
            </a:r>
          </a:p>
          <a:p>
            <a:pPr lvl="1" indent="0"/>
            <a:r>
              <a:t>“</a:t>
            </a:r>
            <a:r>
              <a:rPr>
                <a:solidFill>
                  <a:srgbClr val="FFFF54"/>
                </a:solidFill>
              </a:rPr>
              <a:t>Whoever wins</a:t>
            </a:r>
            <a:r>
              <a:t> receives the prize.”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Noun Phrases: Dative</a:t>
            </a:r>
          </a:p>
        </p:txBody>
      </p:sp>
      <p:sp>
        <p:nvSpPr>
          <p:cNvPr id="124" name="Text Placeholder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defTabSz="563525">
              <a:spcBef>
                <a:spcPts val="2000"/>
              </a:spcBef>
              <a:defRPr sz="7656"/>
            </a:pPr>
            <a:r>
              <a:t>Matt 5:8</a:t>
            </a:r>
          </a:p>
          <a:p>
            <a:pPr marL="751331" lvl="1" indent="198881" defTabSz="563525">
              <a:spcBef>
                <a:spcPts val="2600"/>
              </a:spcBef>
              <a:defRPr sz="8004"/>
            </a:pPr>
            <a:r>
              <a:t>“Blessed are the pure </a:t>
            </a:r>
            <a:r>
              <a:rPr>
                <a:solidFill>
                  <a:srgbClr val="FFFF00"/>
                </a:solidFill>
              </a:rPr>
              <a:t>in heart </a:t>
            </a:r>
            <a:r>
              <a:t>(τῇ καρδίᾳ), for they will see God.”</a:t>
            </a:r>
            <a:endParaRPr sz="6264"/>
          </a:p>
          <a:p>
            <a:pPr marL="751331" lvl="1" indent="198881" defTabSz="563525">
              <a:spcBef>
                <a:spcPts val="2600"/>
              </a:spcBef>
              <a:defRPr sz="8004"/>
            </a:pPr>
            <a:endParaRPr sz="6264"/>
          </a:p>
          <a:p>
            <a:pPr marL="751331" lvl="1" indent="198881" defTabSz="563525">
              <a:spcBef>
                <a:spcPts val="2600"/>
              </a:spcBef>
              <a:defRPr sz="8004"/>
            </a:pPr>
            <a:r>
              <a:t>“Blessed are the pure </a:t>
            </a:r>
            <a:endParaRPr sz="6264"/>
          </a:p>
          <a:p>
            <a:pPr marL="751331" lvl="1" indent="198881" defTabSz="563525">
              <a:spcBef>
                <a:spcPts val="2600"/>
              </a:spcBef>
              <a:tabLst>
                <a:tab pos="7480300" algn="l"/>
              </a:tabLst>
              <a:defRPr sz="8004">
                <a:solidFill>
                  <a:srgbClr val="FFFF00"/>
                </a:solidFill>
              </a:defRPr>
            </a:pPr>
            <a:r>
              <a:t>	in heart</a:t>
            </a:r>
            <a:r>
              <a:rPr>
                <a:solidFill>
                  <a:srgbClr val="FFFFFF"/>
                </a:solidFill>
              </a:rPr>
              <a:t>, </a:t>
            </a:r>
            <a:endParaRPr sz="6264"/>
          </a:p>
          <a:p>
            <a:pPr marL="751331" lvl="1" indent="198881" defTabSz="563525">
              <a:spcBef>
                <a:spcPts val="2600"/>
              </a:spcBef>
              <a:tabLst>
                <a:tab pos="2120900" algn="l"/>
              </a:tabLst>
              <a:defRPr sz="8004"/>
            </a:pPr>
            <a:r>
              <a:t>	for they will see God.”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1"/>
          <p:cNvSpPr txBox="1">
            <a:spLocks noGrp="1"/>
          </p:cNvSpPr>
          <p:nvPr>
            <p:ph type="title"/>
          </p:nvPr>
        </p:nvSpPr>
        <p:spPr>
          <a:xfrm>
            <a:off x="1219200" y="347518"/>
            <a:ext cx="21932900" cy="2044701"/>
          </a:xfrm>
          <a:prstGeom prst="rect">
            <a:avLst/>
          </a:prstGeom>
        </p:spPr>
        <p:txBody>
          <a:bodyPr/>
          <a:lstStyle/>
          <a:p>
            <a:r>
              <a:t>Noun Phrases: Genitive</a:t>
            </a:r>
          </a:p>
        </p:txBody>
      </p:sp>
      <p:sp>
        <p:nvSpPr>
          <p:cNvPr id="127" name="Text Placeholder 2"/>
          <p:cNvSpPr txBox="1">
            <a:spLocks noGrp="1"/>
          </p:cNvSpPr>
          <p:nvPr>
            <p:ph type="body" idx="1"/>
          </p:nvPr>
        </p:nvSpPr>
        <p:spPr>
          <a:xfrm>
            <a:off x="1219200" y="3302000"/>
            <a:ext cx="21932900" cy="9643341"/>
          </a:xfrm>
          <a:prstGeom prst="rect">
            <a:avLst/>
          </a:prstGeom>
        </p:spPr>
        <p:txBody>
          <a:bodyPr/>
          <a:lstStyle/>
          <a:p>
            <a:r>
              <a:t>1 Tim 1:2</a:t>
            </a:r>
          </a:p>
          <a:p>
            <a:pPr lvl="1"/>
            <a:r>
              <a:t>“Grace, mercy, peace from God the Father and Christ Jesus </a:t>
            </a:r>
            <a:r>
              <a:rPr>
                <a:solidFill>
                  <a:srgbClr val="FFFF54"/>
                </a:solidFill>
              </a:rPr>
              <a:t>our Lord</a:t>
            </a:r>
            <a:r>
              <a:t> (τοῦ κυρίου ἡμῶν).”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ue">
  <a:themeElements>
    <a:clrScheme name="Blue">
      <a:dk1>
        <a:srgbClr val="000000"/>
      </a:dk1>
      <a:lt1>
        <a:srgbClr val="0070C0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Blu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ue">
  <a:themeElements>
    <a:clrScheme name="Blu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Blu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70C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6477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648</Words>
  <Application>Microsoft Macintosh PowerPoint</Application>
  <PresentationFormat>Custom</PresentationFormat>
  <Paragraphs>128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Helvetica Neue</vt:lpstr>
      <vt:lpstr>Times New Roman</vt:lpstr>
      <vt:lpstr>Blue</vt:lpstr>
      <vt:lpstr>Phrases and Clauses</vt:lpstr>
      <vt:lpstr>Dependent/Independent</vt:lpstr>
      <vt:lpstr>Phrase</vt:lpstr>
      <vt:lpstr>Clause</vt:lpstr>
      <vt:lpstr>Relative Pronoun</vt:lpstr>
      <vt:lpstr>Antecedent</vt:lpstr>
      <vt:lpstr>Relative Clause</vt:lpstr>
      <vt:lpstr>Noun Phrases: Dative</vt:lpstr>
      <vt:lpstr>Noun Phrases: Genitive</vt:lpstr>
      <vt:lpstr>Noun Phrases: Genitive</vt:lpstr>
      <vt:lpstr>Greek Relative Pronoun</vt:lpstr>
      <vt:lpstr>Form of the Greek Relative Pronoun</vt:lpstr>
      <vt:lpstr>Relative Clause: Adjectival</vt:lpstr>
      <vt:lpstr>Relative Clause: Substantival</vt:lpstr>
      <vt:lpstr>Phrasing</vt:lpstr>
      <vt:lpstr>Phrasing</vt:lpstr>
      <vt:lpstr>Replace with Antecedent</vt:lpstr>
      <vt:lpstr>Long Sentences</vt:lpstr>
      <vt:lpstr>Importance</vt:lpstr>
      <vt:lpstr>Subject and Predicate</vt:lpstr>
      <vt:lpstr>Types of sentences</vt:lpstr>
      <vt:lpstr>Dependent/Independent</vt:lpstr>
      <vt:lpstr>Dependent/Independent</vt:lpstr>
      <vt:lpstr>Dependent/Independent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Phrases and Clauses</dc:title>
  <cp:lastModifiedBy>Bill Mounce</cp:lastModifiedBy>
  <cp:revision>1</cp:revision>
  <dcterms:modified xsi:type="dcterms:W3CDTF">2021-04-04T05:11:50Z</dcterms:modified>
</cp:coreProperties>
</file>